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73" r:id="rId10"/>
    <p:sldId id="263" r:id="rId11"/>
    <p:sldId id="27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75710463676958E-2"/>
          <c:y val="0"/>
          <c:w val="0.96415058703734502"/>
          <c:h val="0.809353950838388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22-4008-A9F6-F1A4CA4E92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22-4008-A9F6-F1A4CA4E927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7834516-55B3-4263-917C-DAF7F1069DB8}" type="CATEGORYNAME">
                      <a:rPr lang="en-US" smtClean="0"/>
                      <a:pPr/>
                      <a:t>[KATEGORİ ADI]</a:t>
                    </a:fld>
                    <a:endParaRPr lang="tr-T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22-4008-A9F6-F1A4CA4E92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C0EA65-B6B9-4ECF-8320-8DAC86F809C6}" type="CATEGORYNAME">
                      <a:rPr lang="en-US" smtClean="0"/>
                      <a:pPr/>
                      <a:t>[KATEGORİ ADI]</a:t>
                    </a:fld>
                    <a:endParaRPr lang="tr-T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22-4008-A9F6-F1A4CA4E9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Sayfa1!$A$2:$A$3</c:f>
              <c:numCache>
                <c:formatCode>0.0%</c:formatCode>
                <c:ptCount val="2"/>
                <c:pt idx="0">
                  <c:v>0.52600000000000002</c:v>
                </c:pt>
                <c:pt idx="1">
                  <c:v>0.47399999999999998</c:v>
                </c:pt>
              </c:numCache>
            </c:numRef>
          </c:cat>
          <c:val>
            <c:numRef>
              <c:f>Sayfa1!$B$2:$B$3</c:f>
              <c:numCache>
                <c:formatCode>0.00%</c:formatCode>
                <c:ptCount val="2"/>
                <c:pt idx="0">
                  <c:v>0.52600000000000002</c:v>
                </c:pt>
                <c:pt idx="1">
                  <c:v>0.47399999999999998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4-485A-93D0-51AA95497B8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67701829918736E-2"/>
          <c:y val="0.16405067629191933"/>
          <c:w val="0.92747584037048592"/>
          <c:h val="0.64647001185249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Fiziksel Zorbalık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A-45C6-A04C-D1A909C1585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Sözel Zorbalık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A-45C6-A04C-D1A909C1585D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İlişkisel/Sosyal Zorbalık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FA-45C6-A04C-D1A909C1585D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Siber Zorbalık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FA-45C6-A04C-D1A909C15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7648143"/>
        <c:axId val="1707657711"/>
      </c:barChart>
      <c:catAx>
        <c:axId val="17076481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7657711"/>
        <c:crosses val="autoZero"/>
        <c:auto val="1"/>
        <c:lblAlgn val="ctr"/>
        <c:lblOffset val="100"/>
        <c:noMultiLvlLbl val="0"/>
      </c:catAx>
      <c:valAx>
        <c:axId val="170765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0764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Sınıf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8-4273-8FF2-1C4688EC9B1B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Koridor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48-4273-8FF2-1C4688EC9B1B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Okul Bahçesi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48-4273-8FF2-1C4688EC9B1B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Kantin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48-4273-8FF2-1C4688EC9B1B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Yemekhane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Sayfa1!$F$2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48-4273-8FF2-1C4688EC9B1B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Tuvalet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Sayfa1!$G$2</c:f>
              <c:numCache>
                <c:formatCode>General</c:formatCode>
                <c:ptCount val="1"/>
                <c:pt idx="0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48-4273-8FF2-1C4688EC9B1B}"/>
            </c:ext>
          </c:extLst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Spor Salonu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Sayfa1!$H$2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48-4273-8FF2-1C4688EC9B1B}"/>
            </c:ext>
          </c:extLst>
        </c:ser>
        <c:ser>
          <c:idx val="7"/>
          <c:order val="7"/>
          <c:tx>
            <c:strRef>
              <c:f>Sayfa1!$I$1</c:f>
              <c:strCache>
                <c:ptCount val="1"/>
                <c:pt idx="0">
                  <c:v>Okul Servisi/Okul Yolu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Sayfa1!$A$2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Sayfa1!$I$2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48-4273-8FF2-1C4688EC9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3281743"/>
        <c:axId val="1583280495"/>
      </c:barChart>
      <c:catAx>
        <c:axId val="15832817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3280495"/>
        <c:crosses val="autoZero"/>
        <c:auto val="1"/>
        <c:lblAlgn val="ctr"/>
        <c:lblOffset val="100"/>
        <c:noMultiLvlLbl val="0"/>
      </c:catAx>
      <c:valAx>
        <c:axId val="158328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832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878614473969658E-2"/>
          <c:y val="0.93797515145330024"/>
          <c:w val="0.88493385928617541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5D2E58-B732-00EA-88F2-ECE6C85C9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3783BFF-04F1-12BC-AA8C-81C47A5C0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9E1EA6-C2CF-09B0-A9A9-2571E9DA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08055D-014B-2892-E596-EA7667D5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5FA7D2-B6B7-CF18-1E40-8D0D9ECC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27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FBF4AC-3AE7-3CDA-7656-CFCB345A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A0F282-6348-63CC-B1ED-2A156D2A9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9794A0-B436-F20C-10BE-14BAAB69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E227A7-72FB-181D-54C4-4EF4C2F3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EAEDF1-815D-31E1-74EA-A1A1A880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97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1AFBC05-30BD-8E17-3AB1-F79084022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62D0F8-1A1E-F8BC-85B3-61634AA82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332E74-F815-FCF2-EF98-2B95F69B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A98FFB-E946-1DCE-6DE7-A0ECDD6A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E1D05A-2CEA-D18C-4FB6-21BFAFFB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74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3CCBB4-E87E-C5F9-7AEA-A7C38210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4BFF1C-4F68-472A-1881-83749AB8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ACA0FD-876D-2F8D-CA5B-A0569FDD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7BDF8B-34B9-8195-AD72-F954E273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34503-D481-F8E7-6EB9-9BCDB039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06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7B75BA-C8C9-8560-3CD7-72E08589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D0C734-3D78-92A5-6590-36644B75F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EFB001-C133-A875-215F-A1D08045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A9D9C5-5E93-39B3-D941-65E7819D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268970-7D66-2211-493E-A2E25F67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54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9C589C-70E3-5BB1-5568-E569E5E4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2B908B-E46C-28F9-2C92-B1824EE1F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3C3756-CB24-2588-EF7F-49FA16A08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EEAC9FE-140E-98B0-18E4-4B776148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5980E38-2221-6AC3-5075-7FEC7736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42B53B-10E3-F05B-51E2-C5FFB54D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44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0644FE-63EA-932F-64A6-DC4F8D15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AF3F0B1-A26A-CE77-F62B-DB15133A4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C7D9D9-63FB-52C5-32BC-8EAE56525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58717E6-73A6-7AE9-AC0E-7151FC4AB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21D81A1-E9C7-3D07-743C-F072B95B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0C9497A-3F2D-983A-4B44-F128E36E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ACBE10F-0D9D-9095-A302-A131D392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C5CA0A-CBE2-3025-5C06-296159E3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16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10FB7E-051F-992D-471A-EBADEFE8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AD5A12D-44F2-2846-F16E-4F1CB07F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1C703BB-A547-2ECB-0902-F0B0DF3E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906AF8C-7FF0-C5C5-591D-C8C9E52B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1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F19BC-1917-CD4F-3E52-E5F13E01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5D29F5-BD58-58AE-18CD-565FD40F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02C918-07ED-59D0-94A6-C072FF3C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66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07B0D4-5939-4292-A0D3-826D8DB0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5E8156-CBA5-E02D-C7DD-65145B8F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5A09CA3-7A55-60D1-3752-1481DF6E9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4EDB06-FB8D-AEFE-C382-37317380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B007BC7-9D9E-2C04-BE2B-CA48D13E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1FA0A5-03CE-AEBC-6E1A-4DFAE063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05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3F3028-723D-49FB-A41A-9634D8FD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1A58445-280C-C0B3-FE91-37338DA50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B699946-D0BD-F547-6944-AADC776DE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651C8D4-2F7D-E889-7F52-B378B281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8ABB85D-125B-CEB0-8A5B-6AA30CED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5C905EF-7467-94D5-8D5C-6F8374F2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27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7CF46FC-FCEB-3013-6DB2-AA966770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89FA1A-053C-7ADA-162B-FCCEAB175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515AD6-B59B-0F02-4626-F7B2F14C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709B-6BAD-4AD7-AFB3-6703D449B1DA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3AAFB6-2F3C-EC1A-080C-06A2810CD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5E1836-C55E-7BA8-7A87-805094AF9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40518-AA0C-4C94-9F7D-385D8D8318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9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4AC93FB-928D-9F4D-6F36-F506A090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02" y="402772"/>
            <a:ext cx="2382596" cy="2382596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66B70183-043B-F423-61BC-17B7B545F9EF}"/>
              </a:ext>
            </a:extLst>
          </p:cNvPr>
          <p:cNvSpPr/>
          <p:nvPr/>
        </p:nvSpPr>
        <p:spPr>
          <a:xfrm>
            <a:off x="381000" y="3140730"/>
            <a:ext cx="1108709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</a:t>
            </a:r>
          </a:p>
          <a:p>
            <a:pPr algn="ctr"/>
            <a:r>
              <a:rPr lang="tr-T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(ORTAOKUL)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D12EC51-972C-F5E0-2E87-8039EA9EFF2B}"/>
              </a:ext>
            </a:extLst>
          </p:cNvPr>
          <p:cNvSpPr/>
          <p:nvPr/>
        </p:nvSpPr>
        <p:spPr>
          <a:xfrm>
            <a:off x="381000" y="5158085"/>
            <a:ext cx="110870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 SUNUMU</a:t>
            </a:r>
            <a:endParaRPr lang="tr-TR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9681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04369-F7B9-F675-AC3E-EE65F012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7773ADF-8EAB-4C2D-FF7A-2819A3B01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36021B2A-E84F-AB77-BB3F-246053C89DD9}"/>
              </a:ext>
            </a:extLst>
          </p:cNvPr>
          <p:cNvSpPr/>
          <p:nvPr/>
        </p:nvSpPr>
        <p:spPr>
          <a:xfrm>
            <a:off x="739541" y="644030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ZORBALIĞININ GÖRÜLDÜĞÜ YERLER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70D2F75-B35B-80DD-8556-00EF58557EAC}"/>
              </a:ext>
            </a:extLst>
          </p:cNvPr>
          <p:cNvSpPr txBox="1"/>
          <p:nvPr/>
        </p:nvSpPr>
        <p:spPr>
          <a:xfrm>
            <a:off x="739541" y="1401779"/>
            <a:ext cx="1071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Akran zorbalığı davranışları </a:t>
            </a:r>
            <a:r>
              <a:rPr lang="tr-TR" b="1" dirty="0">
                <a:latin typeface="Century Gothic" panose="020B0502020202020204" pitchFamily="34" charset="0"/>
              </a:rPr>
              <a:t>okulun her alanında</a:t>
            </a:r>
            <a:r>
              <a:rPr lang="tr-TR" dirty="0">
                <a:latin typeface="Century Gothic" panose="020B0502020202020204" pitchFamily="34" charset="0"/>
              </a:rPr>
              <a:t>, </a:t>
            </a:r>
            <a:r>
              <a:rPr lang="tr-TR" b="1" dirty="0">
                <a:latin typeface="Century Gothic" panose="020B0502020202020204" pitchFamily="34" charset="0"/>
              </a:rPr>
              <a:t>okul çıkışında </a:t>
            </a:r>
            <a:r>
              <a:rPr lang="tr-TR" dirty="0">
                <a:latin typeface="Century Gothic" panose="020B0502020202020204" pitchFamily="34" charset="0"/>
              </a:rPr>
              <a:t>veya </a:t>
            </a:r>
            <a:r>
              <a:rPr lang="tr-TR" b="1" dirty="0">
                <a:latin typeface="Century Gothic" panose="020B0502020202020204" pitchFamily="34" charset="0"/>
              </a:rPr>
              <a:t>okul yolunda </a:t>
            </a:r>
            <a:r>
              <a:rPr lang="tr-TR" dirty="0">
                <a:latin typeface="Century Gothic" panose="020B0502020202020204" pitchFamily="34" charset="0"/>
              </a:rPr>
              <a:t>görülebilir.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3829AE2-415D-4EC1-8BF9-33BE4E371FE3}"/>
              </a:ext>
            </a:extLst>
          </p:cNvPr>
          <p:cNvSpPr txBox="1"/>
          <p:nvPr/>
        </p:nvSpPr>
        <p:spPr>
          <a:xfrm>
            <a:off x="1895475" y="2663041"/>
            <a:ext cx="40290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 Sınıf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Koridor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Tuvalet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Okul bahçesi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Oyun sahası (basketbol, futbol)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Kantin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Yemekhane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6FA9AAA-C7F0-1E39-2699-32D14B1729EE}"/>
              </a:ext>
            </a:extLst>
          </p:cNvPr>
          <p:cNvSpPr txBox="1"/>
          <p:nvPr/>
        </p:nvSpPr>
        <p:spPr>
          <a:xfrm>
            <a:off x="6096000" y="2663041"/>
            <a:ext cx="48291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Spor salonu ve soyunma odası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Atölye ve laboratuvar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Yangın merdiveni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Asansör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Yatakhane ve banyo (yatılı okullarda)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Uyku odası (anaokulunda)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latin typeface="Century Gothic" panose="020B0502020202020204" pitchFamily="34" charset="0"/>
              </a:rPr>
              <a:t>Okul servisi veya okul yolu</a:t>
            </a:r>
          </a:p>
        </p:txBody>
      </p:sp>
    </p:spTree>
    <p:extLst>
      <p:ext uri="{BB962C8B-B14F-4D97-AF65-F5344CB8AC3E}">
        <p14:creationId xmlns:p14="http://schemas.microsoft.com/office/powerpoint/2010/main" val="295549578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ABA7B-849C-5D62-DD68-FD4EEA380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6031914-F265-33E5-E83D-DE9D8ABE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8" name="object 16"/>
          <p:cNvSpPr txBox="1"/>
          <p:nvPr/>
        </p:nvSpPr>
        <p:spPr>
          <a:xfrm>
            <a:off x="636214" y="1509206"/>
            <a:ext cx="9182489" cy="64955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indent="814">
              <a:lnSpc>
                <a:spcPct val="118100"/>
              </a:lnSpc>
              <a:spcBef>
                <a:spcPts val="64"/>
              </a:spcBef>
            </a:pPr>
            <a:r>
              <a:rPr lang="tr-TR" spc="-30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Sizce </a:t>
            </a:r>
            <a:r>
              <a:rPr lang="tr-TR" spc="-7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akran</a:t>
            </a:r>
            <a:r>
              <a:rPr lang="tr-TR" spc="-6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lang="tr-TR" spc="-5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zorbalığı</a:t>
            </a:r>
            <a:r>
              <a:rPr lang="tr-TR" spc="-2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lang="tr-TR" spc="-5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en</a:t>
            </a:r>
            <a:r>
              <a:rPr lang="tr-TR" spc="-7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lang="tr-TR" spc="-5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çok</a:t>
            </a:r>
            <a:r>
              <a:rPr lang="tr-TR" spc="-5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lang="tr-TR" spc="-6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nerelerde</a:t>
            </a:r>
            <a:r>
              <a:rPr lang="tr-TR" spc="1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lang="tr-TR" spc="-65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görülmektedir</a:t>
            </a:r>
            <a:r>
              <a:rPr lang="tr-TR" spc="-4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tr-TR" spc="-55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Birden</a:t>
            </a:r>
            <a:r>
              <a:rPr lang="tr-TR" spc="-50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lang="tr-TR" spc="-3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fazla</a:t>
            </a:r>
            <a:r>
              <a:rPr lang="tr-TR" spc="-3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lang="tr-TR" spc="-3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seçenek</a:t>
            </a:r>
            <a:r>
              <a:rPr lang="tr-TR" spc="-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lang="tr-TR" spc="-20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işaretleyebilirsiniz.</a:t>
            </a:r>
            <a:endParaRPr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"/>
          <p:cNvSpPr txBox="1"/>
          <p:nvPr/>
        </p:nvSpPr>
        <p:spPr>
          <a:xfrm>
            <a:off x="-135766" y="296031"/>
            <a:ext cx="11532092" cy="8733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29"/>
              </a:spcBef>
            </a:pPr>
            <a:r>
              <a:rPr b="1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ORTAOKULLARDA</a:t>
            </a:r>
            <a:r>
              <a:rPr b="1" spc="-3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ÖĞRENİM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GÖREN</a:t>
            </a:r>
            <a:r>
              <a:rPr b="1" spc="-2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ÖĞRENCİLERİN</a:t>
            </a:r>
            <a:r>
              <a:rPr b="1" spc="-2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AKRAN</a:t>
            </a:r>
            <a:r>
              <a:rPr b="1" spc="-2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ZORBALIĞI</a:t>
            </a:r>
            <a:r>
              <a:rPr b="1" spc="-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İLE</a:t>
            </a:r>
            <a:r>
              <a:rPr b="1" spc="-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İLGİLİ</a:t>
            </a:r>
            <a:endParaRPr b="1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DÜ</a:t>
            </a:r>
            <a:r>
              <a:rPr lang="tr-TR"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Ş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ÜNCELERİNİN</a:t>
            </a:r>
            <a:r>
              <a:rPr b="1" spc="-4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ÇEŞİTLİ</a:t>
            </a:r>
            <a:r>
              <a:rPr b="1" spc="-3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DEĞİŞKENL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R</a:t>
            </a:r>
            <a:r>
              <a:rPr b="1" spc="-3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A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Ç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ISINDAN</a:t>
            </a:r>
            <a:r>
              <a:rPr b="1" spc="-3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İNCELENMESİ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KONULU BİLİMSEL ARAŞTIRMA SONUÇLARI</a:t>
            </a:r>
            <a:r>
              <a:rPr b="1" spc="-4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(</a:t>
            </a:r>
            <a:r>
              <a:rPr lang="tr-TR" b="1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TRABZON/ORTAHİSAR</a:t>
            </a:r>
            <a:r>
              <a:rPr b="1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)</a:t>
            </a:r>
            <a:endParaRPr b="1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3504078" y="6425947"/>
            <a:ext cx="425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ÖRNEKLEM GRUBU:</a:t>
            </a:r>
            <a:r>
              <a:rPr lang="tr-TR" dirty="0" smtClean="0"/>
              <a:t>762 ÖĞRENCİ</a:t>
            </a:r>
            <a:endParaRPr lang="tr-TR" dirty="0"/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843252596"/>
              </p:ext>
            </p:extLst>
          </p:nvPr>
        </p:nvGraphicFramePr>
        <p:xfrm>
          <a:off x="1509203" y="2201662"/>
          <a:ext cx="8753383" cy="41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91966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ABA7B-849C-5D62-DD68-FD4EEA380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6031914-F265-33E5-E83D-DE9D8ABE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6438D1E0-2F0A-8C7D-A08D-7FEDBD0F21AC}"/>
              </a:ext>
            </a:extLst>
          </p:cNvPr>
          <p:cNvSpPr/>
          <p:nvPr/>
        </p:nvSpPr>
        <p:spPr>
          <a:xfrm>
            <a:off x="636214" y="449104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ZORBALIĞINDA FARKLI ÖĞRENCİ ROLLERİ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0948B04-135F-973C-294A-AFA77079D0AF}"/>
              </a:ext>
            </a:extLst>
          </p:cNvPr>
          <p:cNvSpPr txBox="1"/>
          <p:nvPr/>
        </p:nvSpPr>
        <p:spPr>
          <a:xfrm>
            <a:off x="-1" y="1153790"/>
            <a:ext cx="56195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tr-TR" b="1" dirty="0">
                <a:solidFill>
                  <a:srgbClr val="C00000"/>
                </a:solidFill>
                <a:latin typeface="Century Gothic" panose="020B0502020202020204" pitchFamily="34" charset="0"/>
              </a:rPr>
              <a:t>Zorbalık 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döngüsünde: </a:t>
            </a:r>
          </a:p>
          <a:p>
            <a:pPr>
              <a:buClr>
                <a:srgbClr val="C00000"/>
              </a:buClr>
            </a:pPr>
            <a:endParaRPr lang="tr-TR" dirty="0" smtClean="0">
              <a:latin typeface="Century Gothic" panose="020B0502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tr-TR" b="1" dirty="0" smtClean="0">
                <a:latin typeface="Century Gothic" panose="020B0502020202020204" pitchFamily="34" charset="0"/>
              </a:rPr>
              <a:t>“</a:t>
            </a:r>
            <a:r>
              <a:rPr lang="tr-TR" b="1" dirty="0">
                <a:latin typeface="Century Gothic" panose="020B0502020202020204" pitchFamily="34" charset="0"/>
              </a:rPr>
              <a:t>A”</a:t>
            </a:r>
            <a:r>
              <a:rPr lang="tr-TR" dirty="0">
                <a:latin typeface="Century Gothic" panose="020B0502020202020204" pitchFamily="34" charset="0"/>
              </a:rPr>
              <a:t> zorbalığı başlatanlar ve zorbalıkta etkin yer alanlar, </a:t>
            </a:r>
            <a:endParaRPr lang="tr-TR" dirty="0" smtClean="0">
              <a:latin typeface="Century Gothic" panose="020B0502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tr-TR" b="1" dirty="0" smtClean="0">
                <a:latin typeface="Century Gothic" panose="020B0502020202020204" pitchFamily="34" charset="0"/>
              </a:rPr>
              <a:t>“</a:t>
            </a:r>
            <a:r>
              <a:rPr lang="tr-TR" b="1" dirty="0">
                <a:latin typeface="Century Gothic" panose="020B0502020202020204" pitchFamily="34" charset="0"/>
              </a:rPr>
              <a:t>B”</a:t>
            </a:r>
            <a:r>
              <a:rPr lang="tr-TR" dirty="0">
                <a:latin typeface="Century Gothic" panose="020B0502020202020204" pitchFamily="34" charset="0"/>
              </a:rPr>
              <a:t> yandaşlar olarak tanımlanan grup yer almaktadır. </a:t>
            </a:r>
            <a:r>
              <a:rPr lang="tr-TR" dirty="0" smtClean="0">
                <a:latin typeface="Century Gothic" panose="020B0502020202020204" pitchFamily="34" charset="0"/>
              </a:rPr>
              <a:t>Yandaşlar </a:t>
            </a:r>
            <a:r>
              <a:rPr lang="tr-TR" dirty="0">
                <a:latin typeface="Century Gothic" panose="020B0502020202020204" pitchFamily="34" charset="0"/>
              </a:rPr>
              <a:t>(B) zorbalığı başlatmayan ancak zorbalıkta etkin yer alan öğrencilerdir. </a:t>
            </a:r>
            <a:endParaRPr lang="tr-TR" dirty="0" smtClean="0">
              <a:latin typeface="Century Gothic" panose="020B0502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tr-TR" b="1" dirty="0" smtClean="0">
                <a:latin typeface="Century Gothic" panose="020B0502020202020204" pitchFamily="34" charset="0"/>
              </a:rPr>
              <a:t>“</a:t>
            </a:r>
            <a:r>
              <a:rPr lang="tr-TR" b="1" dirty="0">
                <a:latin typeface="Century Gothic" panose="020B0502020202020204" pitchFamily="34" charset="0"/>
              </a:rPr>
              <a:t>C”</a:t>
            </a:r>
            <a:r>
              <a:rPr lang="tr-TR" dirty="0">
                <a:latin typeface="Century Gothic" panose="020B0502020202020204" pitchFamily="34" charset="0"/>
              </a:rPr>
              <a:t> etkin olmadan zorbaları destekleyen grup, </a:t>
            </a:r>
            <a:endParaRPr lang="tr-TR" dirty="0" smtClean="0">
              <a:latin typeface="Century Gothic" panose="020B0502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tr-TR" b="1" dirty="0" smtClean="0">
                <a:latin typeface="Century Gothic" panose="020B0502020202020204" pitchFamily="34" charset="0"/>
              </a:rPr>
              <a:t>“</a:t>
            </a:r>
            <a:r>
              <a:rPr lang="tr-TR" b="1" dirty="0">
                <a:latin typeface="Century Gothic" panose="020B0502020202020204" pitchFamily="34" charset="0"/>
              </a:rPr>
              <a:t>D”</a:t>
            </a:r>
            <a:r>
              <a:rPr lang="tr-TR" dirty="0">
                <a:latin typeface="Century Gothic" panose="020B0502020202020204" pitchFamily="34" charset="0"/>
              </a:rPr>
              <a:t> zorbalığı açık şekilde desteklemeyen ancak zorbalıktan hoşlanan grup, </a:t>
            </a:r>
            <a:endParaRPr lang="tr-TR" dirty="0" smtClean="0">
              <a:latin typeface="Century Gothic" panose="020B0502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tr-TR" b="1" dirty="0" smtClean="0">
                <a:latin typeface="Century Gothic" panose="020B0502020202020204" pitchFamily="34" charset="0"/>
              </a:rPr>
              <a:t>“E</a:t>
            </a:r>
            <a:r>
              <a:rPr lang="tr-TR" b="1" dirty="0">
                <a:latin typeface="Century Gothic" panose="020B0502020202020204" pitchFamily="34" charset="0"/>
              </a:rPr>
              <a:t>”</a:t>
            </a:r>
            <a:r>
              <a:rPr lang="tr-TR" dirty="0">
                <a:latin typeface="Century Gothic" panose="020B0502020202020204" pitchFamily="34" charset="0"/>
              </a:rPr>
              <a:t> zorbalığı seyreden ancak zorbalıkta yer almayanlar, </a:t>
            </a:r>
            <a:endParaRPr lang="tr-TR" dirty="0" smtClean="0">
              <a:latin typeface="Century Gothic" panose="020B0502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tr-TR" b="1" dirty="0" smtClean="0">
                <a:latin typeface="Century Gothic" panose="020B0502020202020204" pitchFamily="34" charset="0"/>
              </a:rPr>
              <a:t>“</a:t>
            </a:r>
            <a:r>
              <a:rPr lang="tr-TR" b="1" dirty="0">
                <a:latin typeface="Century Gothic" panose="020B0502020202020204" pitchFamily="34" charset="0"/>
              </a:rPr>
              <a:t>F”</a:t>
            </a:r>
            <a:r>
              <a:rPr lang="tr-TR" dirty="0">
                <a:latin typeface="Century Gothic" panose="020B0502020202020204" pitchFamily="34" charset="0"/>
              </a:rPr>
              <a:t> zorbalıktan hoşlanmayan, yardım edilmesi gerektiğini düşünen ancak yardım etmeyenler</a:t>
            </a:r>
            <a:r>
              <a:rPr lang="tr-TR" dirty="0" smtClean="0">
                <a:latin typeface="Century Gothic" panose="020B0502020202020204" pitchFamily="34" charset="0"/>
              </a:rPr>
              <a:t>,</a:t>
            </a:r>
            <a:r>
              <a:rPr lang="tr-TR" b="1" dirty="0" smtClean="0">
                <a:latin typeface="Century Gothic" panose="020B0502020202020204" pitchFamily="34" charset="0"/>
              </a:rPr>
              <a:t> </a:t>
            </a:r>
            <a:r>
              <a:rPr lang="tr-TR" b="1" dirty="0">
                <a:latin typeface="Century Gothic" panose="020B0502020202020204" pitchFamily="34" charset="0"/>
              </a:rPr>
              <a:t>“G”</a:t>
            </a:r>
            <a:r>
              <a:rPr lang="tr-TR" dirty="0">
                <a:latin typeface="Century Gothic" panose="020B0502020202020204" pitchFamily="34" charset="0"/>
              </a:rPr>
              <a:t> zorbalıktan hoşlanmayan, kurbana yardım ederek zorbalığı durdurmaya çalışanlar </a:t>
            </a:r>
            <a:endParaRPr lang="tr-TR" dirty="0" smtClean="0">
              <a:latin typeface="Century Gothic" panose="020B0502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tr-TR" b="1" dirty="0" smtClean="0">
                <a:latin typeface="Century Gothic" panose="020B0502020202020204" pitchFamily="34" charset="0"/>
              </a:rPr>
              <a:t>“</a:t>
            </a:r>
            <a:r>
              <a:rPr lang="tr-TR" b="1" dirty="0">
                <a:latin typeface="Century Gothic" panose="020B0502020202020204" pitchFamily="34" charset="0"/>
              </a:rPr>
              <a:t>Y”</a:t>
            </a:r>
            <a:r>
              <a:rPr lang="tr-TR" dirty="0">
                <a:latin typeface="Century Gothic" panose="020B0502020202020204" pitchFamily="34" charset="0"/>
              </a:rPr>
              <a:t> kurban döngünün merkezinde bulunmaktadır (</a:t>
            </a:r>
            <a:r>
              <a:rPr lang="tr-TR" dirty="0" err="1">
                <a:latin typeface="Century Gothic" panose="020B0502020202020204" pitchFamily="34" charset="0"/>
              </a:rPr>
              <a:t>Olweus</a:t>
            </a:r>
            <a:r>
              <a:rPr lang="tr-TR" dirty="0">
                <a:latin typeface="Century Gothic" panose="020B0502020202020204" pitchFamily="34" charset="0"/>
              </a:rPr>
              <a:t>, 2003).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CD36704-6629-A692-52B3-186124AC6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895" y="1790752"/>
            <a:ext cx="6326733" cy="4671402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1F67969-16EA-AB21-417F-EECFB49354DE}"/>
              </a:ext>
            </a:extLst>
          </p:cNvPr>
          <p:cNvSpPr txBox="1"/>
          <p:nvPr/>
        </p:nvSpPr>
        <p:spPr>
          <a:xfrm>
            <a:off x="8741496" y="646215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i="1" dirty="0"/>
              <a:t>(Karataş, 2011, s.26)</a:t>
            </a:r>
          </a:p>
        </p:txBody>
      </p:sp>
    </p:spTree>
    <p:extLst>
      <p:ext uri="{BB962C8B-B14F-4D97-AF65-F5344CB8AC3E}">
        <p14:creationId xmlns:p14="http://schemas.microsoft.com/office/powerpoint/2010/main" val="119987127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CD36E-45A3-2C2E-C4F3-579CECBA8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AC65AA5-BB34-F24C-6034-C255C474A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C16B8C08-4DA0-5A35-8EDC-9F9D9CA72A1F}"/>
              </a:ext>
            </a:extLst>
          </p:cNvPr>
          <p:cNvSpPr/>
          <p:nvPr/>
        </p:nvSpPr>
        <p:spPr>
          <a:xfrm>
            <a:off x="653864" y="407254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ZORBALIĞININ SONUÇLARI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B928E35-6DB2-56E3-508C-ABBF47E9610E}"/>
              </a:ext>
            </a:extLst>
          </p:cNvPr>
          <p:cNvSpPr txBox="1"/>
          <p:nvPr/>
        </p:nvSpPr>
        <p:spPr>
          <a:xfrm>
            <a:off x="739541" y="992029"/>
            <a:ext cx="10712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Zorbalığın kısa ve uzun süreli etkilerine ilişkin yapılmış araştırmaları inceleyen Marshall (2012) zorbalığın söz konusu kurbanlar, zorbalar, zorba/kurbanlar ve seyirciler üzerinde zihinsel, duygusal, davranışsal ve sosyal sorunlar dahil birçok zararlı etkiye sebep olduğu sonucuna ulaşıldığını ifade etmiştir.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137A925-F0FD-73D6-C3C3-8C1B82965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106" y="2282158"/>
            <a:ext cx="7673788" cy="41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5310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5FA12E-B496-DAD6-1BDB-34D2FE0CA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6E0625E-4E55-E383-C6D8-7A9D2CD89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08AE1FC-585B-219F-7B0F-9634E26C1378}"/>
              </a:ext>
            </a:extLst>
          </p:cNvPr>
          <p:cNvSpPr/>
          <p:nvPr/>
        </p:nvSpPr>
        <p:spPr>
          <a:xfrm>
            <a:off x="653864" y="407254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ZORBALIĞININ SONUÇLARI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14B3B0E-E827-7988-BB8A-C825FDE7D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86" y="1109796"/>
            <a:ext cx="7602071" cy="318247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41C6EEB-0ED7-EBDA-E614-EF57B2917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624" y="1691416"/>
            <a:ext cx="6423701" cy="48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303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7907B7-3DBB-1524-D770-EC021E629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kdörtgen 24">
            <a:extLst>
              <a:ext uri="{FF2B5EF4-FFF2-40B4-BE49-F238E27FC236}">
                <a16:creationId xmlns:a16="http://schemas.microsoft.com/office/drawing/2014/main" id="{7FBBD401-D6D2-A2F4-D3B6-180F246017F5}"/>
              </a:ext>
            </a:extLst>
          </p:cNvPr>
          <p:cNvSpPr/>
          <p:nvPr/>
        </p:nvSpPr>
        <p:spPr>
          <a:xfrm>
            <a:off x="488270" y="2888356"/>
            <a:ext cx="2740705" cy="38934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85192F1E-2CE4-2E06-0CF7-33F34600197B}"/>
              </a:ext>
            </a:extLst>
          </p:cNvPr>
          <p:cNvSpPr/>
          <p:nvPr/>
        </p:nvSpPr>
        <p:spPr>
          <a:xfrm>
            <a:off x="3483252" y="2888356"/>
            <a:ext cx="2740705" cy="38934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4C9C1C9-D915-3FF6-CD85-6628E703F981}"/>
              </a:ext>
            </a:extLst>
          </p:cNvPr>
          <p:cNvSpPr/>
          <p:nvPr/>
        </p:nvSpPr>
        <p:spPr>
          <a:xfrm>
            <a:off x="6349983" y="2888356"/>
            <a:ext cx="2740705" cy="38934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15AE1CFC-2A80-A4D8-293C-44E5D242F383}"/>
              </a:ext>
            </a:extLst>
          </p:cNvPr>
          <p:cNvSpPr/>
          <p:nvPr/>
        </p:nvSpPr>
        <p:spPr>
          <a:xfrm>
            <a:off x="9247040" y="2888356"/>
            <a:ext cx="2740705" cy="38934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7DF0F8D-7E54-0440-E2C9-8DC7D2FF3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07467E2F-A7F6-B9EC-C388-62323DDFC756}"/>
              </a:ext>
            </a:extLst>
          </p:cNvPr>
          <p:cNvSpPr/>
          <p:nvPr/>
        </p:nvSpPr>
        <p:spPr>
          <a:xfrm>
            <a:off x="653864" y="407254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 İLE İLİŞKİLİ FAKTÖRLER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F230B9B-775B-89FB-D20A-E77E694620E9}"/>
              </a:ext>
            </a:extLst>
          </p:cNvPr>
          <p:cNvSpPr txBox="1"/>
          <p:nvPr/>
        </p:nvSpPr>
        <p:spPr>
          <a:xfrm>
            <a:off x="739541" y="992029"/>
            <a:ext cx="10712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Akran zorbalığı ile ilişkili bazı bireysel, ailesel ve çevresel özellikler risk faktörü olarak ele alınmıştır.</a:t>
            </a: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Akran zorbalığının ortaya çıkmasında rol oynayan faktörler 4 başlık altında incelenebilir.</a:t>
            </a: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E3F03F9-DE91-90B4-32F4-EE108E82DF4C}"/>
              </a:ext>
            </a:extLst>
          </p:cNvPr>
          <p:cNvSpPr txBox="1"/>
          <p:nvPr/>
        </p:nvSpPr>
        <p:spPr>
          <a:xfrm>
            <a:off x="488270" y="2445584"/>
            <a:ext cx="249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Bireysel Özellikler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275F937-00F9-CB9D-30B3-C5F5C1DA05FA}"/>
              </a:ext>
            </a:extLst>
          </p:cNvPr>
          <p:cNvSpPr txBox="1"/>
          <p:nvPr/>
        </p:nvSpPr>
        <p:spPr>
          <a:xfrm>
            <a:off x="3506678" y="2445584"/>
            <a:ext cx="249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Aileye İlişkin Özellikler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F80E288-F7A4-C07C-BAF6-230E1B92758A}"/>
              </a:ext>
            </a:extLst>
          </p:cNvPr>
          <p:cNvSpPr txBox="1"/>
          <p:nvPr/>
        </p:nvSpPr>
        <p:spPr>
          <a:xfrm>
            <a:off x="6347532" y="2445584"/>
            <a:ext cx="249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Okula İlişkin Özellikler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2015698-09ED-CACF-0578-66E5E1D5716D}"/>
              </a:ext>
            </a:extLst>
          </p:cNvPr>
          <p:cNvSpPr txBox="1"/>
          <p:nvPr/>
        </p:nvSpPr>
        <p:spPr>
          <a:xfrm>
            <a:off x="9131114" y="2445584"/>
            <a:ext cx="249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Çevresel Özellikler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EF36697-3BF7-8D0E-1408-332FF5558237}"/>
              </a:ext>
            </a:extLst>
          </p:cNvPr>
          <p:cNvSpPr txBox="1"/>
          <p:nvPr/>
        </p:nvSpPr>
        <p:spPr>
          <a:xfrm>
            <a:off x="488270" y="2826127"/>
            <a:ext cx="2840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Yaş: </a:t>
            </a:r>
            <a:r>
              <a:rPr lang="tr-TR" sz="1600" dirty="0"/>
              <a:t>Okul öncesinden başlayıp her okul türünde ve her sınıf düzeyinde görülse de en fazla ilkokul sonu ile ortaokul yıllarında görülür.</a:t>
            </a:r>
          </a:p>
          <a:p>
            <a:r>
              <a:rPr lang="tr-TR" sz="1600" b="1" dirty="0"/>
              <a:t>Cinsiyet</a:t>
            </a:r>
            <a:r>
              <a:rPr lang="tr-TR" sz="1600" dirty="0"/>
              <a:t>: Erkeklerin daha fazla zorbalık yaptığı ve maruz kaldığını araştırmalar gösterse de erkekler fiziksel zorbalık yaparken kızlar sözel/ilişkisel zorbalık yaptığını araştırmalar göstermiştir.</a:t>
            </a:r>
          </a:p>
          <a:p>
            <a:r>
              <a:rPr lang="tr-TR" sz="1600" dirty="0"/>
              <a:t>Mizaç/Kişilik Özellikleri: Sosyal, duygusal gelişim özellikleri gibi faktörler de gelişim açısından etkili olabilmektedir.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31FF60B-E084-9A60-F2BA-F4A073AADD31}"/>
              </a:ext>
            </a:extLst>
          </p:cNvPr>
          <p:cNvSpPr txBox="1"/>
          <p:nvPr/>
        </p:nvSpPr>
        <p:spPr>
          <a:xfrm>
            <a:off x="3506678" y="2888356"/>
            <a:ext cx="28408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Aileye ilişkin ebeveyn tutumları zorbalık üzerinde etkili olabilmektedir. </a:t>
            </a:r>
          </a:p>
          <a:p>
            <a:r>
              <a:rPr lang="tr-TR" sz="1600" b="1" dirty="0"/>
              <a:t>Zorbalık yapan çocukların aileleri </a:t>
            </a:r>
            <a:r>
              <a:rPr lang="tr-TR" sz="1600" dirty="0"/>
              <a:t>ilgi, sevgi ve sıcaklıktan yoksun bir aile ortamı, fiziksel veya duygusal istismar uygulayabilen ebeveynler, problem çözümünde fiziksel güç uygulayabilen aileler.</a:t>
            </a:r>
          </a:p>
          <a:p>
            <a:r>
              <a:rPr lang="tr-TR" sz="1600" b="1" dirty="0"/>
              <a:t>Zorbalığa  maruz kalan çocukların aileleri </a:t>
            </a:r>
            <a:r>
              <a:rPr lang="tr-TR" sz="1600" dirty="0"/>
              <a:t>aşırı koruyucu, kollayıcı ve kontrolcü ebeveynler.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1E90A51-345F-AD3A-0F5C-217398CB553F}"/>
              </a:ext>
            </a:extLst>
          </p:cNvPr>
          <p:cNvSpPr txBox="1"/>
          <p:nvPr/>
        </p:nvSpPr>
        <p:spPr>
          <a:xfrm>
            <a:off x="6378084" y="2888356"/>
            <a:ext cx="28408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Zorbalığın sıklıkla meydana geldiği yerlerin yetersiz denetimi. </a:t>
            </a:r>
          </a:p>
          <a:p>
            <a:r>
              <a:rPr lang="tr-TR" sz="1600" dirty="0"/>
              <a:t>Okul veya sınıf mevcudunun kalabalık olması.</a:t>
            </a:r>
          </a:p>
          <a:p>
            <a:r>
              <a:rPr lang="tr-TR" sz="1600" dirty="0"/>
              <a:t>Okulda akran zorbalığına yönelik politika ve kuralların olmaması.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4FF1BC6-8666-10EE-7A2D-1C1BD0403BB1}"/>
              </a:ext>
            </a:extLst>
          </p:cNvPr>
          <p:cNvSpPr txBox="1"/>
          <p:nvPr/>
        </p:nvSpPr>
        <p:spPr>
          <a:xfrm>
            <a:off x="9218939" y="2888356"/>
            <a:ext cx="2840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Çocuğun içinde yaşadığı toplumsal çevrede şiddetin sıkça görülmesi.</a:t>
            </a:r>
          </a:p>
          <a:p>
            <a:r>
              <a:rPr lang="tr-TR" sz="1600" dirty="0"/>
              <a:t>Medyanın etkisi (TV, Film, Video Oyunları, İnternet, Sosyal Medya)</a:t>
            </a: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528E255D-155A-8957-9B04-9D459B8AED5A}"/>
              </a:ext>
            </a:extLst>
          </p:cNvPr>
          <p:cNvCxnSpPr/>
          <p:nvPr/>
        </p:nvCxnSpPr>
        <p:spPr>
          <a:xfrm>
            <a:off x="1509204" y="2192358"/>
            <a:ext cx="86290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3D5191CF-D0E6-5DA8-3ABF-FA439D256250}"/>
              </a:ext>
            </a:extLst>
          </p:cNvPr>
          <p:cNvCxnSpPr/>
          <p:nvPr/>
        </p:nvCxnSpPr>
        <p:spPr>
          <a:xfrm>
            <a:off x="4710113" y="2192358"/>
            <a:ext cx="0" cy="307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887E080E-3582-F60A-CA1B-50FD18A11726}"/>
              </a:ext>
            </a:extLst>
          </p:cNvPr>
          <p:cNvCxnSpPr/>
          <p:nvPr/>
        </p:nvCxnSpPr>
        <p:spPr>
          <a:xfrm>
            <a:off x="1517777" y="2192358"/>
            <a:ext cx="0" cy="307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5699274D-9BBC-36B0-8402-0C3FA73D9872}"/>
              </a:ext>
            </a:extLst>
          </p:cNvPr>
          <p:cNvCxnSpPr/>
          <p:nvPr/>
        </p:nvCxnSpPr>
        <p:spPr>
          <a:xfrm>
            <a:off x="7514717" y="2192358"/>
            <a:ext cx="0" cy="307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ACF58F90-3069-2C97-9BF6-D8F9031E28A1}"/>
              </a:ext>
            </a:extLst>
          </p:cNvPr>
          <p:cNvCxnSpPr/>
          <p:nvPr/>
        </p:nvCxnSpPr>
        <p:spPr>
          <a:xfrm>
            <a:off x="10138299" y="2192358"/>
            <a:ext cx="0" cy="307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26183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DB588-B9AC-37C6-60EF-9CD3845C1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92CFAD5-B65E-D3C4-1BA3-B9A721C55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C9223D63-D580-2DC1-E5D7-7C37C321E120}"/>
              </a:ext>
            </a:extLst>
          </p:cNvPr>
          <p:cNvSpPr/>
          <p:nvPr/>
        </p:nvSpPr>
        <p:spPr>
          <a:xfrm>
            <a:off x="653864" y="407254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ZORBALIĞINI ÖNLEYİCİ OKUL YAKLAŞIMI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94CCCA1-A35B-4814-46B7-C702B702A867}"/>
              </a:ext>
            </a:extLst>
          </p:cNvPr>
          <p:cNvSpPr txBox="1"/>
          <p:nvPr/>
        </p:nvSpPr>
        <p:spPr>
          <a:xfrm>
            <a:off x="739541" y="992029"/>
            <a:ext cx="10712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Okullarda zorbalıkla ilgili çalışmalar üç temel amaç taşımaktadır: (1) Okulda zorbaca davranışları önleme, (2) Var olan zorbaca davranışlara müdahale etme ve durdurma, (3) Zorbaca davranışa karışan zorba veya mağdur çocukları iyileştirme çalışmaları. Önleme , müdahale ve iyileştirme çalışmaları birbirinden kesin çizgilerle ayrılmamaktadır. Zorbalığa karşı yapılan çalışmalar bir okul politikası olarak </a:t>
            </a:r>
            <a:r>
              <a:rPr lang="tr-TR" dirty="0">
                <a:solidFill>
                  <a:srgbClr val="C00000"/>
                </a:solidFill>
                <a:latin typeface="Century Gothic" panose="020B0502020202020204" pitchFamily="34" charset="0"/>
              </a:rPr>
              <a:t>tüm okul yaklaşımı </a:t>
            </a:r>
            <a:r>
              <a:rPr lang="tr-TR" dirty="0">
                <a:latin typeface="Century Gothic" panose="020B0502020202020204" pitchFamily="34" charset="0"/>
              </a:rPr>
              <a:t>içinde her üç temel amacı da aynı anda içermelidir.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54FF2AE-C85F-5CC2-C524-C5DAE4EB7A31}"/>
              </a:ext>
            </a:extLst>
          </p:cNvPr>
          <p:cNvSpPr txBox="1"/>
          <p:nvPr/>
        </p:nvSpPr>
        <p:spPr>
          <a:xfrm>
            <a:off x="843379" y="3142695"/>
            <a:ext cx="107091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Century Gothic" panose="020B0502020202020204" pitchFamily="34" charset="0"/>
              </a:rPr>
              <a:t>Öğretmenlere </a:t>
            </a:r>
            <a:r>
              <a:rPr lang="tr-TR" dirty="0">
                <a:latin typeface="Century Gothic" panose="020B0502020202020204" pitchFamily="34" charset="0"/>
              </a:rPr>
              <a:t>akran zorbalığı konusunda tekrarlayıcı eğitimler/seminerler verilmeli ve öğretmenler desteklenmeli</a:t>
            </a:r>
            <a:r>
              <a:rPr lang="tr-TR" dirty="0" smtClean="0">
                <a:latin typeface="Century Gothic" panose="020B0502020202020204" pitchFamily="34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Century Gothic" panose="020B0502020202020204" pitchFamily="34" charset="0"/>
              </a:rPr>
              <a:t> </a:t>
            </a:r>
            <a:r>
              <a:rPr lang="tr-TR" dirty="0">
                <a:latin typeface="Century Gothic" panose="020B0502020202020204" pitchFamily="34" charset="0"/>
              </a:rPr>
              <a:t>Öğretmenler, akran zorbalığını önleme ve müdahale politikalarının hazırlanması, uygulanması ve değerlendirilmesi konusunda katkıda bulunmalı</a:t>
            </a:r>
            <a:r>
              <a:rPr lang="tr-TR" dirty="0" smtClean="0">
                <a:latin typeface="Century Gothic" panose="020B0502020202020204" pitchFamily="34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latin typeface="Century Gothic" panose="020B0502020202020204" pitchFamily="34" charset="0"/>
              </a:rPr>
              <a:t>Okul ortamında tüm paydaşların(idareci, öğretmen, öğrenci, veli) birbirleriyle iletişimi güçlendirilmeli.</a:t>
            </a:r>
          </a:p>
          <a:p>
            <a:pPr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Ebeveynlere akran zorbalığı konusunda bilgilendirme seminerleri düzenlenmeli ve onların müdahale sürecine katılması sağlanmalı.</a:t>
            </a:r>
          </a:p>
        </p:txBody>
      </p:sp>
    </p:spTree>
    <p:extLst>
      <p:ext uri="{BB962C8B-B14F-4D97-AF65-F5344CB8AC3E}">
        <p14:creationId xmlns:p14="http://schemas.microsoft.com/office/powerpoint/2010/main" val="252779904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B764AE-6C9A-1274-42D4-8D02F34EA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3B88A80-C97C-DC9A-F375-8B9157BBD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6605BBE1-1952-C43A-B9CF-F6C24A89DAD6}"/>
              </a:ext>
            </a:extLst>
          </p:cNvPr>
          <p:cNvSpPr/>
          <p:nvPr/>
        </p:nvSpPr>
        <p:spPr>
          <a:xfrm>
            <a:off x="653864" y="849443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ZORBALIĞINI ÖNLEYİCİ OKUL YAKLAŞIMI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952B93B-A2EC-96BE-B599-76C8394167D1}"/>
              </a:ext>
            </a:extLst>
          </p:cNvPr>
          <p:cNvSpPr txBox="1"/>
          <p:nvPr/>
        </p:nvSpPr>
        <p:spPr>
          <a:xfrm>
            <a:off x="851633" y="2407316"/>
            <a:ext cx="107129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 Okulda akran zorbalığını önleme komisyonu kurulmalıdır</a:t>
            </a:r>
            <a:r>
              <a:rPr lang="tr-TR" dirty="0" smtClean="0">
                <a:latin typeface="Century Gothic" panose="020B0502020202020204" pitchFamily="34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Okulda ve okul çevresinde zorbalık olaylarının en sık görüldüğü yerlerde güvenlik için ek önlemler alınmalıdır</a:t>
            </a:r>
            <a:r>
              <a:rPr lang="tr-TR" dirty="0" smtClean="0">
                <a:latin typeface="Century Gothic" panose="020B0502020202020204" pitchFamily="34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Akran zorbalığına karışan öğrenciler (tüm roller için) tespit edilmeli ve uygun müdahaleler gerçekleştirilmelidir</a:t>
            </a:r>
            <a:r>
              <a:rPr lang="tr-TR" dirty="0" smtClean="0">
                <a:latin typeface="Century Gothic" panose="020B0502020202020204" pitchFamily="34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Okulda nöbet sisteminin iyi işletilmesi önem taşımaktadır</a:t>
            </a:r>
            <a:r>
              <a:rPr lang="tr-TR" dirty="0" smtClean="0">
                <a:latin typeface="Century Gothic" panose="020B0502020202020204" pitchFamily="34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5515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74738E-EC7A-FC1A-35F6-221F3ACAC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BF5E8B6-A032-111C-CB54-85E055C70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60F93FFD-2AA2-BB1F-3855-03F6F9CCE52E}"/>
              </a:ext>
            </a:extLst>
          </p:cNvPr>
          <p:cNvSpPr/>
          <p:nvPr/>
        </p:nvSpPr>
        <p:spPr>
          <a:xfrm>
            <a:off x="653864" y="616599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ZORBALIĞINI ÖNLEYİCİ OKUL YAKLAŞIMI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EDB2F59-C0CA-C939-1B03-BA7D9E1C4795}"/>
              </a:ext>
            </a:extLst>
          </p:cNvPr>
          <p:cNvSpPr/>
          <p:nvPr/>
        </p:nvSpPr>
        <p:spPr>
          <a:xfrm>
            <a:off x="653864" y="1854268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Sınıf </a:t>
            </a:r>
            <a:r>
              <a:rPr lang="tr-T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Bazında </a:t>
            </a:r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Önlemler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1849F2-64AA-57AC-41F1-E62BC4F4CCDF}"/>
              </a:ext>
            </a:extLst>
          </p:cNvPr>
          <p:cNvSpPr txBox="1"/>
          <p:nvPr/>
        </p:nvSpPr>
        <p:spPr>
          <a:xfrm>
            <a:off x="653864" y="2439043"/>
            <a:ext cx="1087915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 Öğretmenler daima zorbalığa karşı uyanık olmalı, bilgi kanalları açık tutulmalıdır.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Sınıfta öğrenciyi birey olarak ve sınıftaki gruplaşmaları iyi tanımalıdır</a:t>
            </a:r>
            <a:r>
              <a:rPr lang="tr-TR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Sınıfta zorba/mağdur problemlerinin önlemenin ve daha olumlu sosyal iklim yaratmanın bir yolu öğrencilerle zorbaca davranışlara yönelik kural belirlemektir</a:t>
            </a:r>
            <a:r>
              <a:rPr lang="tr-TR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Tüm sınıfın hemfikir olduğu kurallar sınıf panosuna veya görülen bir yere asılmalıdır</a:t>
            </a:r>
            <a:r>
              <a:rPr lang="tr-TR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Sınıf toplantı saatlerinde ayrıca zorbalığa maruz kalan öğrencilerin neler hissedebilecekleri tartışılarak öğrencilerde mağdura karşı empati duyguları geliştirilmelidir</a:t>
            </a:r>
            <a:r>
              <a:rPr lang="tr-TR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Öğretmen öğrencilerinin olumlu davranışlarını, zorbaca davranışlara müdahale ettikleri, tüm arkadaşlarını oyunlara veya sınıf faaliyetlerine dahil ettikleri, yalnız kalan arkadaşları ile ilgilendikleri zamanlarda takdir etmeli, gerektiğinde ödüllendirmelidir. </a:t>
            </a:r>
          </a:p>
        </p:txBody>
      </p:sp>
    </p:spTree>
    <p:extLst>
      <p:ext uri="{BB962C8B-B14F-4D97-AF65-F5344CB8AC3E}">
        <p14:creationId xmlns:p14="http://schemas.microsoft.com/office/powerpoint/2010/main" val="400107840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723098-459E-A7AF-BB00-8C8EDA323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5119489-0509-8B03-1BC7-CEC0CC378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25D5FF3A-4AED-DFC1-F7EA-AB364DEC4B67}"/>
              </a:ext>
            </a:extLst>
          </p:cNvPr>
          <p:cNvSpPr/>
          <p:nvPr/>
        </p:nvSpPr>
        <p:spPr>
          <a:xfrm>
            <a:off x="653864" y="616599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KAYNAKLAR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2E60005-6AD7-9AA8-308E-EE774E63B3BB}"/>
              </a:ext>
            </a:extLst>
          </p:cNvPr>
          <p:cNvSpPr txBox="1"/>
          <p:nvPr/>
        </p:nvSpPr>
        <p:spPr>
          <a:xfrm>
            <a:off x="683408" y="1392293"/>
            <a:ext cx="107129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>
                <a:latin typeface="Century Gothic" panose="020B0502020202020204" pitchFamily="34" charset="0"/>
              </a:rPr>
              <a:t>Cenkseven</a:t>
            </a:r>
            <a:r>
              <a:rPr lang="tr-TR" dirty="0">
                <a:latin typeface="Century Gothic" panose="020B0502020202020204" pitchFamily="34" charset="0"/>
              </a:rPr>
              <a:t> Önder, F., Avcı, R. (2021). Akran Zorbalığı Farkındalık Programı, 1. Baskı, T.C. Millî Eğitim Bakanlığı Gazi Mesleki Eğitim Merkezi Matbaası, Ankara.</a:t>
            </a:r>
          </a:p>
          <a:p>
            <a:endParaRPr lang="tr-TR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Doğan, A., Vural Yüzbaşı, D. (2021). Akran Zorbalığı Rehber Öğretmen/Psikolojik Danışmanlar İçin Kitapçık, 1. Baskı, T.C. Millî Eğitim Bakanlığı Gazi Mesleki Eğitim Merkezi Matbaası, Ankara.</a:t>
            </a: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Dölek, N. (2002). Öğrencilerde Zorbaca Davranışların Araştırılması ve Bir Önleyici Program Modeli, Marmara Üniversitesi Eğitim Bilimleri Enstitüsü Eğitim Bilimleri Anabilim Dalı, Yayınlanmış Doktora Tezi, İstanbul.</a:t>
            </a: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>
                <a:latin typeface="Century Gothic" panose="020B0502020202020204" pitchFamily="34" charset="0"/>
              </a:rPr>
              <a:t>Karataş, H. (2011). </a:t>
            </a:r>
            <a:r>
              <a:rPr lang="tr-TR" dirty="0"/>
              <a:t>ilköğretim Okullarında Zorbalığa Yönelik Geliştirilen Programın Etkisinin İncelenmesi </a:t>
            </a:r>
            <a:r>
              <a:rPr lang="tr-TR" b="1" dirty="0"/>
              <a:t>,</a:t>
            </a:r>
            <a:r>
              <a:rPr lang="tr-TR" dirty="0">
                <a:latin typeface="Century Gothic" panose="020B0502020202020204" pitchFamily="34" charset="0"/>
              </a:rPr>
              <a:t>Çocuk Sağlığı ve Hastalıkları Hemşireliği Anabilim Dalı Doktora Tezi, İzmir</a:t>
            </a:r>
            <a:r>
              <a:rPr lang="tr-TR" dirty="0" smtClean="0">
                <a:latin typeface="Century Gothic" panose="020B0502020202020204" pitchFamily="34" charset="0"/>
              </a:rPr>
              <a:t>.</a:t>
            </a:r>
          </a:p>
          <a:p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 smtClean="0">
                <a:latin typeface="Century Gothic" panose="020B0502020202020204" pitchFamily="34" charset="0"/>
              </a:rPr>
              <a:t>Trabzon Rehberlik Araştırma Merkezi, Rehberlik ve Psikolojik Danışma Hizmetleri Bölümü (2025) Ortaokullarda Öğrenim Gören Öğrencileri Akran Zorbalığı İle İlgili Düşüncelerinin Çeşitli Değişkenler Açısından </a:t>
            </a:r>
            <a:r>
              <a:rPr lang="tr-TR" dirty="0" err="1" smtClean="0">
                <a:latin typeface="Century Gothic" panose="020B0502020202020204" pitchFamily="34" charset="0"/>
              </a:rPr>
              <a:t>İncelenmesi,Bilimsel</a:t>
            </a:r>
            <a:r>
              <a:rPr lang="tr-TR" dirty="0" smtClean="0">
                <a:latin typeface="Century Gothic" panose="020B0502020202020204" pitchFamily="34" charset="0"/>
              </a:rPr>
              <a:t> </a:t>
            </a:r>
            <a:r>
              <a:rPr lang="tr-TR" smtClean="0">
                <a:latin typeface="Century Gothic" panose="020B0502020202020204" pitchFamily="34" charset="0"/>
              </a:rPr>
              <a:t>Araştırma Trabzon</a:t>
            </a:r>
            <a:endParaRPr lang="tr-TR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Yüksel, G., Dulkadir, K. (Ed.). Ortaokul Sınıf Rehberlik Etkinlikleri, 1. Cilt, Ankara</a:t>
            </a:r>
          </a:p>
        </p:txBody>
      </p:sp>
    </p:spTree>
    <p:extLst>
      <p:ext uri="{BB962C8B-B14F-4D97-AF65-F5344CB8AC3E}">
        <p14:creationId xmlns:p14="http://schemas.microsoft.com/office/powerpoint/2010/main" val="13848790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4D91E-9D71-C5E2-506B-B999ED3D9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A1B82A6-FA23-27CA-6CBC-9974B5388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67C99A15-DFA8-7C1D-6EFD-380FD293DF9D}"/>
              </a:ext>
            </a:extLst>
          </p:cNvPr>
          <p:cNvSpPr/>
          <p:nvPr/>
        </p:nvSpPr>
        <p:spPr>
          <a:xfrm>
            <a:off x="1678808" y="1521132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SUNUM İÇERİĞİ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5D7C820-05B0-188E-20CF-191B715F78D3}"/>
              </a:ext>
            </a:extLst>
          </p:cNvPr>
          <p:cNvSpPr txBox="1"/>
          <p:nvPr/>
        </p:nvSpPr>
        <p:spPr>
          <a:xfrm>
            <a:off x="1581352" y="2382353"/>
            <a:ext cx="7918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Tanım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Akran Zorbalığı – Akran Çatışması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Akran Zorbalığının Dünyadaki ve Türkiye’deki Yaygınlığı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Akran Zorbalığının Türleri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Akran Zorbalığının Görüldüğü Yerler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Akran Zorbalığında Farklı Öğrenci Rolleri / Özellikleri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Akran Zorbalığının Sonuçları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Akran Zorbalığını Önleyici Okul Yaklaşımı</a:t>
            </a:r>
          </a:p>
        </p:txBody>
      </p:sp>
    </p:spTree>
    <p:extLst>
      <p:ext uri="{BB962C8B-B14F-4D97-AF65-F5344CB8AC3E}">
        <p14:creationId xmlns:p14="http://schemas.microsoft.com/office/powerpoint/2010/main" val="10684443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4B5F59-5D0D-DEDD-9E16-AF3EB64B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C9BDF1E-372F-14DE-9D2A-B05CA009D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94" y="826470"/>
            <a:ext cx="2285152" cy="2285152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E38F5EE0-5771-7B02-BA0B-2EA73412FA46}"/>
              </a:ext>
            </a:extLst>
          </p:cNvPr>
          <p:cNvSpPr/>
          <p:nvPr/>
        </p:nvSpPr>
        <p:spPr>
          <a:xfrm>
            <a:off x="1863870" y="3746379"/>
            <a:ext cx="8228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Dinlediğiniz için teşekkürler.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5A735B9-1DE8-DBDD-4208-390699E947F3}"/>
              </a:ext>
            </a:extLst>
          </p:cNvPr>
          <p:cNvSpPr/>
          <p:nvPr/>
        </p:nvSpPr>
        <p:spPr>
          <a:xfrm>
            <a:off x="6095999" y="1430437"/>
            <a:ext cx="407263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TRABZON 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569361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BCC47B-BC92-54C9-9041-B81EA63FD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7FD2705-4F5F-668B-9CAE-72582E875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F33BF775-5CA1-4C6A-266E-A11528396F68}"/>
              </a:ext>
            </a:extLst>
          </p:cNvPr>
          <p:cNvSpPr/>
          <p:nvPr/>
        </p:nvSpPr>
        <p:spPr>
          <a:xfrm>
            <a:off x="760396" y="992029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9E3535D-F70D-468E-223A-0A32FBE3E8A7}"/>
              </a:ext>
            </a:extLst>
          </p:cNvPr>
          <p:cNvSpPr txBox="1"/>
          <p:nvPr/>
        </p:nvSpPr>
        <p:spPr>
          <a:xfrm>
            <a:off x="739541" y="1963754"/>
            <a:ext cx="107129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Akran zorbalığı, daha güçlü konumda olan bir veya birkaç öğrenci tarafından bir başka öğrenciye yönelik </a:t>
            </a:r>
            <a:r>
              <a:rPr lang="tr-TR" dirty="0" smtClean="0">
                <a:latin typeface="Century Gothic" panose="020B0502020202020204" pitchFamily="34" charset="0"/>
              </a:rPr>
              <a:t>zarar </a:t>
            </a:r>
            <a:r>
              <a:rPr lang="tr-TR" dirty="0">
                <a:latin typeface="Century Gothic" panose="020B0502020202020204" pitchFamily="34" charset="0"/>
              </a:rPr>
              <a:t>verme amacıyla yapılan tekrarlayıcı davranışlardır.</a:t>
            </a: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tr-TR" dirty="0" err="1">
                <a:latin typeface="Century Gothic" panose="020B0502020202020204" pitchFamily="34" charset="0"/>
              </a:rPr>
              <a:t>Olweus’a</a:t>
            </a:r>
            <a:r>
              <a:rPr lang="tr-TR" dirty="0">
                <a:latin typeface="Century Gothic" panose="020B0502020202020204" pitchFamily="34" charset="0"/>
              </a:rPr>
              <a:t> göre (1993) akran zorbalığı ‘bir veya bir grup öğrencinin bir başka öğrenciye karşı uyguladıkları saldırgan davranışlar’ olarak tanımlanmaktadır. Akran zorbalığı davranışının üç temel özelliği bulunmaktadır:</a:t>
            </a: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dirty="0">
                <a:latin typeface="Century Gothic" panose="020B0502020202020204" pitchFamily="34" charset="0"/>
              </a:rPr>
              <a:t>Davranışın bilinçli ve kasıtlı olarak zarar verme amacıyla gerçekleştirilmiş olması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dirty="0">
                <a:latin typeface="Century Gothic" panose="020B0502020202020204" pitchFamily="34" charset="0"/>
              </a:rPr>
              <a:t>Davranışın tekrarlanarak devam etmesi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dirty="0">
                <a:latin typeface="Century Gothic" panose="020B0502020202020204" pitchFamily="34" charset="0"/>
              </a:rPr>
              <a:t>Davranışı yapan öğrenci ile maruz kalan öğrenci arasında farklı nedenlerden kaynaklanan güç dengesizliğinin bulunması (</a:t>
            </a:r>
            <a:r>
              <a:rPr lang="tr-TR" dirty="0" err="1">
                <a:latin typeface="Century Gothic" panose="020B0502020202020204" pitchFamily="34" charset="0"/>
              </a:rPr>
              <a:t>örn</a:t>
            </a:r>
            <a:r>
              <a:rPr lang="tr-TR" dirty="0">
                <a:latin typeface="Century Gothic" panose="020B0502020202020204" pitchFamily="34" charset="0"/>
              </a:rPr>
              <a:t>. fiziksel özellikler veya yaş olarak)</a:t>
            </a:r>
          </a:p>
        </p:txBody>
      </p:sp>
    </p:spTree>
    <p:extLst>
      <p:ext uri="{BB962C8B-B14F-4D97-AF65-F5344CB8AC3E}">
        <p14:creationId xmlns:p14="http://schemas.microsoft.com/office/powerpoint/2010/main" val="196738135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D1830D-4036-F42D-3243-FD1938071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E085071-3A86-0E18-E25E-4BBE20DA5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23B52B6F-0E9A-43F1-F226-5E6233C8BCE0}"/>
              </a:ext>
            </a:extLst>
          </p:cNvPr>
          <p:cNvSpPr/>
          <p:nvPr/>
        </p:nvSpPr>
        <p:spPr>
          <a:xfrm>
            <a:off x="673000" y="502691"/>
            <a:ext cx="93557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 / AKRAN ÇATIŞMASI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2BBA0EE-6A42-0D29-AF78-E19C7173ABF7}"/>
              </a:ext>
            </a:extLst>
          </p:cNvPr>
          <p:cNvSpPr txBox="1"/>
          <p:nvPr/>
        </p:nvSpPr>
        <p:spPr>
          <a:xfrm>
            <a:off x="673000" y="1471991"/>
            <a:ext cx="31847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tr-TR" b="1" dirty="0">
                <a:latin typeface="Century Gothic" panose="020B0502020202020204" pitchFamily="34" charset="0"/>
              </a:rPr>
              <a:t>Çatışma </a:t>
            </a:r>
            <a:r>
              <a:rPr lang="tr-TR" b="1" dirty="0" smtClean="0">
                <a:latin typeface="Century Gothic" panose="020B0502020202020204" pitchFamily="34" charset="0"/>
              </a:rPr>
              <a:t>mı? </a:t>
            </a:r>
            <a:r>
              <a:rPr lang="tr-TR" b="1" dirty="0">
                <a:latin typeface="Century Gothic" panose="020B0502020202020204" pitchFamily="34" charset="0"/>
              </a:rPr>
              <a:t>Zorbalık mı</a:t>
            </a:r>
            <a:r>
              <a:rPr lang="tr-TR" b="1" dirty="0" smtClean="0">
                <a:latin typeface="Century Gothic" panose="020B0502020202020204" pitchFamily="34" charset="0"/>
              </a:rPr>
              <a:t>?</a:t>
            </a:r>
          </a:p>
          <a:p>
            <a:pPr>
              <a:buClr>
                <a:srgbClr val="C00000"/>
              </a:buClr>
            </a:pPr>
            <a:r>
              <a:rPr lang="tr-TR" dirty="0" smtClean="0">
                <a:latin typeface="Century Gothic" panose="020B0502020202020204" pitchFamily="34" charset="0"/>
              </a:rPr>
              <a:t> </a:t>
            </a:r>
            <a:endParaRPr lang="tr-TR" dirty="0">
              <a:latin typeface="Century Gothic" panose="020B0502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Akran çatışması, akranlar arasında zaman zaman yaşanan anlaşmazlık, fikir ayrılığı ve çıkar çatışması durumlarıdır.</a:t>
            </a: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Akran zorbalığı ve akran çatışması birbiri ile karıştırılabilmektedir. Ancak bu iki kavram birbirinden farklıdır.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49672E7-8269-C5C4-B1B5-72FFD1882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894" y="1568729"/>
            <a:ext cx="7347106" cy="4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26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C63670-4FFC-9410-AD7D-ED93B8E13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06ECC91-2397-3F4C-834B-3638422CF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9354DF1C-9D02-3164-F17E-13294682B1C9}"/>
              </a:ext>
            </a:extLst>
          </p:cNvPr>
          <p:cNvSpPr txBox="1"/>
          <p:nvPr/>
        </p:nvSpPr>
        <p:spPr>
          <a:xfrm>
            <a:off x="447675" y="1174483"/>
            <a:ext cx="1132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Akran </a:t>
            </a:r>
            <a:r>
              <a:rPr lang="tr-TR" dirty="0" err="1" smtClean="0">
                <a:latin typeface="Century Gothic" panose="020B0502020202020204" pitchFamily="34" charset="0"/>
              </a:rPr>
              <a:t>zorbalığı,okullarda</a:t>
            </a:r>
            <a:r>
              <a:rPr lang="tr-TR" dirty="0" smtClean="0">
                <a:latin typeface="Century Gothic" panose="020B0502020202020204" pitchFamily="34" charset="0"/>
              </a:rPr>
              <a:t> </a:t>
            </a:r>
            <a:r>
              <a:rPr lang="tr-TR" dirty="0">
                <a:latin typeface="Century Gothic" panose="020B0502020202020204" pitchFamily="34" charset="0"/>
              </a:rPr>
              <a:t>sıklıkla yaşanmasına rağmen gerek öğretmenler gerekse öğrenciler ve ebeveynler bu konuda bazı yanlış bilgilere sahiptirler.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7C2BBF-4768-EBCE-4213-73CEB3E71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17" y="2003268"/>
            <a:ext cx="7637929" cy="44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89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33148-11B2-423B-E836-679CB8686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3ABF82E-3CAB-E848-6893-45419B6E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6C1FC598-66E2-0289-51D0-E16F4F6701FC}"/>
              </a:ext>
            </a:extLst>
          </p:cNvPr>
          <p:cNvSpPr/>
          <p:nvPr/>
        </p:nvSpPr>
        <p:spPr>
          <a:xfrm>
            <a:off x="760396" y="992029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ZORBALIĞININ YAYGINLIĞI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657FF7C-47CB-5ADD-26F8-DF40F734076E}"/>
              </a:ext>
            </a:extLst>
          </p:cNvPr>
          <p:cNvSpPr txBox="1"/>
          <p:nvPr/>
        </p:nvSpPr>
        <p:spPr>
          <a:xfrm>
            <a:off x="739541" y="1963754"/>
            <a:ext cx="107129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Dünya Sağlık Örgütü’nün (2011) 43 ülkeden 10 ila 15 yaşlarındaki çocuk ve ergenleri kapsayan çalışmasına göre ise akran zorbalığı yapma oranlarının %1 ile %36 ve akran zorbalığına maruz kalma oranlarının ise %2 ile %32 arasında değiştiği belirlenmiştir (</a:t>
            </a:r>
            <a:r>
              <a:rPr lang="tr-TR" dirty="0" err="1">
                <a:latin typeface="Century Gothic" panose="020B0502020202020204" pitchFamily="34" charset="0"/>
              </a:rPr>
              <a:t>Currie</a:t>
            </a:r>
            <a:r>
              <a:rPr lang="tr-TR" dirty="0">
                <a:latin typeface="Century Gothic" panose="020B0502020202020204" pitchFamily="34" charset="0"/>
              </a:rPr>
              <a:t> ve ark., 2012).</a:t>
            </a: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Zorbalıkla en sık ortaokul döneminde karşılaşılmaktadır. </a:t>
            </a:r>
            <a:r>
              <a:rPr lang="tr-TR" dirty="0" err="1">
                <a:latin typeface="Century Gothic" panose="020B0502020202020204" pitchFamily="34" charset="0"/>
              </a:rPr>
              <a:t>Hazler</a:t>
            </a:r>
            <a:r>
              <a:rPr lang="tr-TR" dirty="0">
                <a:latin typeface="Century Gothic" panose="020B0502020202020204" pitchFamily="34" charset="0"/>
              </a:rPr>
              <a:t> (1996) ilköğretim öğrencilerinin toplumsal becerilerinin yeterince gelişmiş olmaması sebebiyle, ilköğretimde yaşanan zorbalığın lisede yaşanan zorbalıktan daha yüksek düzeyde olduğunu ifade etmiştir. </a:t>
            </a:r>
          </a:p>
          <a:p>
            <a:pPr algn="just">
              <a:buClr>
                <a:srgbClr val="C00000"/>
              </a:buClr>
            </a:pPr>
            <a:endParaRPr lang="tr-TR" dirty="0"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tr-TR" dirty="0">
                <a:latin typeface="Century Gothic" panose="020B0502020202020204" pitchFamily="34" charset="0"/>
              </a:rPr>
              <a:t>Farklı yaş döneminin bulgularına bakıldığında ortaokul döneminde dünyadaki farklı ülkelerde %6 ile %54 arasında; ülkemizde ise %8 ile %51 arasında görülmüştür (Dölek, 2002; Gökkaya ve </a:t>
            </a:r>
            <a:r>
              <a:rPr lang="tr-TR" dirty="0" err="1">
                <a:latin typeface="Century Gothic" panose="020B0502020202020204" pitchFamily="34" charset="0"/>
              </a:rPr>
              <a:t>Tekinsav</a:t>
            </a:r>
            <a:r>
              <a:rPr lang="tr-TR" dirty="0">
                <a:latin typeface="Century Gothic" panose="020B0502020202020204" pitchFamily="34" charset="0"/>
              </a:rPr>
              <a:t> Sütçü, 2020).</a:t>
            </a:r>
          </a:p>
        </p:txBody>
      </p:sp>
    </p:spTree>
    <p:extLst>
      <p:ext uri="{BB962C8B-B14F-4D97-AF65-F5344CB8AC3E}">
        <p14:creationId xmlns:p14="http://schemas.microsoft.com/office/powerpoint/2010/main" val="4525184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ABA7B-849C-5D62-DD68-FD4EEA380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6031914-F265-33E5-E83D-DE9D8ABE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8" name="object 14"/>
          <p:cNvSpPr txBox="1"/>
          <p:nvPr/>
        </p:nvSpPr>
        <p:spPr>
          <a:xfrm>
            <a:off x="292964" y="1740274"/>
            <a:ext cx="11594236" cy="666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5080" indent="-7620">
              <a:lnSpc>
                <a:spcPct val="118100"/>
              </a:lnSpc>
              <a:spcBef>
                <a:spcPts val="100"/>
              </a:spcBef>
            </a:pPr>
            <a:r>
              <a:rPr spc="-110" dirty="0" err="1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Akran</a:t>
            </a:r>
            <a:r>
              <a:rPr spc="30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9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Zorbalığı;</a:t>
            </a:r>
            <a:r>
              <a:rPr spc="-4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1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daha</a:t>
            </a:r>
            <a:r>
              <a:rPr spc="5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0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güçlü</a:t>
            </a:r>
            <a:r>
              <a:rPr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2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konumda</a:t>
            </a:r>
            <a:r>
              <a:rPr spc="7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0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olan</a:t>
            </a:r>
            <a:r>
              <a:rPr spc="-7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0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bir</a:t>
            </a:r>
            <a:r>
              <a:rPr spc="-2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0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veya</a:t>
            </a:r>
            <a:r>
              <a:rPr spc="-1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9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birkaç</a:t>
            </a:r>
            <a:r>
              <a:rPr spc="2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0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öğrenci</a:t>
            </a:r>
            <a:r>
              <a:rPr spc="-5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9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tarafından</a:t>
            </a:r>
            <a:r>
              <a:rPr spc="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9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bir</a:t>
            </a:r>
            <a:r>
              <a:rPr spc="-4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0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başka</a:t>
            </a:r>
            <a:r>
              <a:rPr spc="3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6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öğrenciye </a:t>
            </a:r>
            <a:r>
              <a:rPr spc="-125" dirty="0" err="1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yönelik</a:t>
            </a:r>
            <a:r>
              <a:rPr spc="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25" dirty="0" err="1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zarar</a:t>
            </a:r>
            <a:r>
              <a:rPr spc="15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3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verme</a:t>
            </a:r>
            <a:r>
              <a:rPr spc="-7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1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amacıyla</a:t>
            </a:r>
            <a:r>
              <a:rPr spc="9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2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yapılan</a:t>
            </a:r>
            <a:r>
              <a:rPr spc="-4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95" dirty="0" err="1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kasıtlı</a:t>
            </a:r>
            <a:r>
              <a:rPr spc="1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30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v</a:t>
            </a:r>
            <a:r>
              <a:rPr lang="tr-TR" spc="-130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e tekrarlayıcı </a:t>
            </a:r>
            <a:r>
              <a:rPr lang="tr-TR" spc="-130" dirty="0" err="1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davranışlardır.Daha</a:t>
            </a:r>
            <a:r>
              <a:rPr lang="tr-TR" spc="-130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önce </a:t>
            </a:r>
            <a:r>
              <a:rPr spc="-114" dirty="0" err="1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karşılaştınız</a:t>
            </a:r>
            <a:r>
              <a:rPr spc="55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9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mı</a:t>
            </a:r>
            <a:r>
              <a:rPr spc="-95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spc="-4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lang="tr-TR" spc="-10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S</a:t>
            </a:r>
            <a:r>
              <a:rPr spc="-105" dirty="0" err="1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adece</a:t>
            </a:r>
            <a:r>
              <a:rPr spc="-70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25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bir</a:t>
            </a:r>
            <a:r>
              <a:rPr spc="-60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25" dirty="0" err="1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seçenek</a:t>
            </a:r>
            <a:r>
              <a:rPr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70" dirty="0" err="1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işaretleyiniz</a:t>
            </a:r>
            <a:r>
              <a:rPr lang="tr-TR" spc="-7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afik 12"/>
          <p:cNvGraphicFramePr/>
          <p:nvPr>
            <p:extLst>
              <p:ext uri="{D42A27DB-BD31-4B8C-83A1-F6EECF244321}">
                <p14:modId xmlns:p14="http://schemas.microsoft.com/office/powerpoint/2010/main" val="617769306"/>
              </p:ext>
            </p:extLst>
          </p:nvPr>
        </p:nvGraphicFramePr>
        <p:xfrm>
          <a:off x="1831551" y="2983831"/>
          <a:ext cx="7812961" cy="331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Metin kutusu 13"/>
          <p:cNvSpPr txBox="1"/>
          <p:nvPr/>
        </p:nvSpPr>
        <p:spPr>
          <a:xfrm>
            <a:off x="8753382" y="3595455"/>
            <a:ext cx="20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Evet</a:t>
            </a:r>
          </a:p>
          <a:p>
            <a:r>
              <a:rPr lang="tr-TR" dirty="0" smtClean="0"/>
              <a:t>Hayır 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9383697" y="3693109"/>
            <a:ext cx="260815" cy="124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9383697" y="3988288"/>
            <a:ext cx="260815" cy="1331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bject 2"/>
          <p:cNvSpPr txBox="1"/>
          <p:nvPr/>
        </p:nvSpPr>
        <p:spPr>
          <a:xfrm>
            <a:off x="-135766" y="296031"/>
            <a:ext cx="11532092" cy="8733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29"/>
              </a:spcBef>
            </a:pPr>
            <a:r>
              <a:rPr b="1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ORTAOKULLARDA</a:t>
            </a:r>
            <a:r>
              <a:rPr b="1" spc="-3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ÖĞRENİM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GÖREN</a:t>
            </a:r>
            <a:r>
              <a:rPr b="1" spc="-2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ÖĞRENCİLERİN</a:t>
            </a:r>
            <a:r>
              <a:rPr b="1" spc="-2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AKRAN</a:t>
            </a:r>
            <a:r>
              <a:rPr b="1" spc="-2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ZORBALIĞI</a:t>
            </a:r>
            <a:r>
              <a:rPr b="1" spc="-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İLE</a:t>
            </a:r>
            <a:r>
              <a:rPr b="1" spc="-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İLGİLİ</a:t>
            </a:r>
            <a:endParaRPr b="1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DÜ</a:t>
            </a:r>
            <a:r>
              <a:rPr lang="tr-TR"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Ş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ÜNCELERİNİN</a:t>
            </a:r>
            <a:r>
              <a:rPr b="1" spc="-4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ÇEŞİTLİ</a:t>
            </a:r>
            <a:r>
              <a:rPr b="1" spc="-3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DEĞİŞKENL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R</a:t>
            </a:r>
            <a:r>
              <a:rPr b="1" spc="-3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A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Ç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ISINDAN</a:t>
            </a:r>
            <a:r>
              <a:rPr b="1" spc="-3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İNCELENMESİ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KONULU BİLİMSEL ARAŞTIRMA SONUÇLARI</a:t>
            </a:r>
            <a:r>
              <a:rPr b="1" spc="-4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(</a:t>
            </a:r>
            <a:r>
              <a:rPr lang="tr-TR" b="1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TRABZON/ORTAHİSAR</a:t>
            </a:r>
            <a:r>
              <a:rPr b="1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)</a:t>
            </a:r>
            <a:endParaRPr b="1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504078" y="6400800"/>
            <a:ext cx="425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ÖRNEKLEM GRUBU:</a:t>
            </a:r>
            <a:r>
              <a:rPr lang="tr-TR" dirty="0" smtClean="0"/>
              <a:t>762 ÖĞRENCİ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480605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D0FFC-91DF-49E8-3C5B-7DC2E359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BE0A40D-BEAD-6B57-26D9-7DB985A1F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9A1668E-4349-4F9B-2307-E60B343667E9}"/>
              </a:ext>
            </a:extLst>
          </p:cNvPr>
          <p:cNvSpPr/>
          <p:nvPr/>
        </p:nvSpPr>
        <p:spPr>
          <a:xfrm>
            <a:off x="760396" y="407254"/>
            <a:ext cx="8477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AKRAN ZORBALIĞI TÜRLERİ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3B94DF1-9443-1B85-997C-7ACA7B1BAF98}"/>
              </a:ext>
            </a:extLst>
          </p:cNvPr>
          <p:cNvSpPr txBox="1"/>
          <p:nvPr/>
        </p:nvSpPr>
        <p:spPr>
          <a:xfrm>
            <a:off x="760395" y="1861794"/>
            <a:ext cx="8477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tr-TR" dirty="0">
                <a:solidFill>
                  <a:srgbClr val="C00000"/>
                </a:solidFill>
                <a:latin typeface="Century Gothic" panose="020B0502020202020204" pitchFamily="34" charset="0"/>
              </a:rPr>
              <a:t>Fiziksel Zorbalık</a:t>
            </a:r>
            <a:r>
              <a:rPr lang="tr-TR" dirty="0">
                <a:latin typeface="Century Gothic" panose="020B0502020202020204" pitchFamily="34" charset="0"/>
              </a:rPr>
              <a:t>: Vurma, çelme takma, iteleme, tekmeleme ya da çocuğun eşyalarını çalma veya onlara zarar verme.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tr-TR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tr-TR" dirty="0">
                <a:solidFill>
                  <a:srgbClr val="C00000"/>
                </a:solidFill>
                <a:latin typeface="Century Gothic" panose="020B0502020202020204" pitchFamily="34" charset="0"/>
              </a:rPr>
              <a:t>Sözel Zorbalık: </a:t>
            </a:r>
            <a:r>
              <a:rPr lang="tr-TR" dirty="0">
                <a:latin typeface="Century Gothic" panose="020B0502020202020204" pitchFamily="34" charset="0"/>
              </a:rPr>
              <a:t>Ad takma, küçük düşürme, tehdit etme, dalga geçme, hakaret etme, kendini kötü hissetmesine sebep olma, mağdura ya da </a:t>
            </a:r>
            <a:r>
              <a:rPr lang="tr-TR" dirty="0" smtClean="0">
                <a:latin typeface="Century Gothic" panose="020B0502020202020204" pitchFamily="34" charset="0"/>
              </a:rPr>
              <a:t>ailesine </a:t>
            </a:r>
            <a:r>
              <a:rPr lang="tr-TR" dirty="0">
                <a:latin typeface="Century Gothic" panose="020B0502020202020204" pitchFamily="34" charset="0"/>
              </a:rPr>
              <a:t>hakaret etme, küçük düşürücü, incitici, hakaret edici sözler söyleme, vb.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tr-TR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tr-TR" dirty="0">
                <a:solidFill>
                  <a:srgbClr val="C00000"/>
                </a:solidFill>
                <a:latin typeface="Century Gothic" panose="020B0502020202020204" pitchFamily="34" charset="0"/>
              </a:rPr>
              <a:t>İlişkisel Zorbalık</a:t>
            </a:r>
            <a:r>
              <a:rPr lang="tr-TR" dirty="0">
                <a:latin typeface="Century Gothic" panose="020B0502020202020204" pitchFamily="34" charset="0"/>
              </a:rPr>
              <a:t>: Dışlama, birini kasıtlı olarak grup dışında tutup yalnızlığa itme, aleyhinde yalan yanlış söylentiler çıkarma ve yayma, oyun veya diğer etkinliklere almama, mağdur hakkında çeşitli yerlere çirkin sözler yazma.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tr-TR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tr-TR" dirty="0">
                <a:solidFill>
                  <a:srgbClr val="C00000"/>
                </a:solidFill>
                <a:latin typeface="Century Gothic" panose="020B0502020202020204" pitchFamily="34" charset="0"/>
              </a:rPr>
              <a:t>Siber Zorbalık</a:t>
            </a:r>
            <a:r>
              <a:rPr lang="tr-TR" dirty="0">
                <a:latin typeface="Century Gothic" panose="020B0502020202020204" pitchFamily="34" charset="0"/>
              </a:rPr>
              <a:t>: Sms, e-posta, sohbet odaları yolu ile veya sosyal medya hesapları üzerinden zarar verici yazılar ve çevrimiçi (online) resimler yayınlama.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16FE5AF-39CF-A480-69CB-434438D65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562" y="1757019"/>
            <a:ext cx="1334556" cy="1065912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7D6807A5-9C37-BA75-DB14-F9C78BB91C82}"/>
              </a:ext>
            </a:extLst>
          </p:cNvPr>
          <p:cNvSpPr txBox="1"/>
          <p:nvPr/>
        </p:nvSpPr>
        <p:spPr>
          <a:xfrm>
            <a:off x="760395" y="899636"/>
            <a:ext cx="10287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Century Gothic" panose="020B0502020202020204" pitchFamily="34" charset="0"/>
              </a:rPr>
              <a:t>Literatür incelendiğinde akran zorbalığı 4 farklı şekilde ele alınmaktadır. Fiziksel, sözel, ilişkisel ve siber zorbalık (</a:t>
            </a:r>
            <a:r>
              <a:rPr lang="tr-TR" dirty="0" err="1">
                <a:latin typeface="Century Gothic" panose="020B0502020202020204" pitchFamily="34" charset="0"/>
              </a:rPr>
              <a:t>Olweus</a:t>
            </a:r>
            <a:r>
              <a:rPr lang="tr-TR" dirty="0">
                <a:latin typeface="Century Gothic" panose="020B0502020202020204" pitchFamily="34" charset="0"/>
              </a:rPr>
              <a:t>, 1993; </a:t>
            </a:r>
            <a:r>
              <a:rPr lang="tr-TR" dirty="0" err="1">
                <a:latin typeface="Century Gothic" panose="020B0502020202020204" pitchFamily="34" charset="0"/>
              </a:rPr>
              <a:t>Hinduja</a:t>
            </a:r>
            <a:r>
              <a:rPr lang="tr-TR" dirty="0">
                <a:latin typeface="Century Gothic" panose="020B0502020202020204" pitchFamily="34" charset="0"/>
              </a:rPr>
              <a:t> ve </a:t>
            </a:r>
            <a:r>
              <a:rPr lang="tr-TR" dirty="0" err="1">
                <a:latin typeface="Century Gothic" panose="020B0502020202020204" pitchFamily="34" charset="0"/>
              </a:rPr>
              <a:t>Patchin</a:t>
            </a:r>
            <a:r>
              <a:rPr lang="tr-TR" dirty="0">
                <a:latin typeface="Century Gothic" panose="020B0502020202020204" pitchFamily="34" charset="0"/>
              </a:rPr>
              <a:t>, 2014). Fiziksel ve sözel türleri doğrudan zorbalık; ilişkisel ve siber türleri ise dolaylı zorbalık olarak nitelenmektedir.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3C40DD25-62AB-F497-EEA5-0F71E4C7E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562" y="2907966"/>
            <a:ext cx="1334556" cy="91859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471AF63-D907-DF8B-4F55-8558A4B3D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8563" y="4073517"/>
            <a:ext cx="1334556" cy="101824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009D4AE3-08B7-3117-EEB8-310975205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8038" y="5253000"/>
            <a:ext cx="1326855" cy="9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534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ABA7B-849C-5D62-DD68-FD4EEA380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6031914-F265-33E5-E83D-DE9D8ABE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27" y="296031"/>
            <a:ext cx="695998" cy="695998"/>
          </a:xfrm>
          <a:prstGeom prst="rect">
            <a:avLst/>
          </a:prstGeom>
        </p:spPr>
      </p:pic>
      <p:sp>
        <p:nvSpPr>
          <p:cNvPr id="8" name="object 16"/>
          <p:cNvSpPr txBox="1"/>
          <p:nvPr/>
        </p:nvSpPr>
        <p:spPr>
          <a:xfrm>
            <a:off x="636214" y="1509206"/>
            <a:ext cx="9182489" cy="33510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indent="814">
              <a:lnSpc>
                <a:spcPct val="118100"/>
              </a:lnSpc>
              <a:spcBef>
                <a:spcPts val="64"/>
              </a:spcBef>
            </a:pPr>
            <a:r>
              <a:rPr spc="-96" dirty="0" err="1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Okulda</a:t>
            </a:r>
            <a:r>
              <a:rPr spc="38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38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hangi</a:t>
            </a:r>
            <a:r>
              <a:rPr spc="128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55" dirty="0" err="1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zorbaca</a:t>
            </a:r>
            <a:r>
              <a:rPr spc="26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58" dirty="0" err="1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davranışa</a:t>
            </a:r>
            <a:r>
              <a:rPr lang="tr-TR" spc="32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67" dirty="0" err="1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uğradınız</a:t>
            </a:r>
            <a:r>
              <a:rPr lang="tr-TR" spc="-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tr-TR" spc="-67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B</a:t>
            </a:r>
            <a:r>
              <a:rPr spc="-67" dirty="0" err="1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irden</a:t>
            </a:r>
            <a:r>
              <a:rPr spc="13" dirty="0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51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fazla</a:t>
            </a:r>
            <a:r>
              <a:rPr spc="-6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51" dirty="0" err="1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seçeneği</a:t>
            </a:r>
            <a:r>
              <a:rPr spc="6" dirty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 </a:t>
            </a:r>
            <a:r>
              <a:rPr spc="-16" dirty="0" err="1" smtClean="0">
                <a:solidFill>
                  <a:srgbClr val="212121"/>
                </a:solidFill>
                <a:latin typeface="Century Gothic" panose="020B0502020202020204" pitchFamily="34" charset="0"/>
                <a:cs typeface="Lucida Sans Unicode"/>
              </a:rPr>
              <a:t>işaretleyebilirsiniz</a:t>
            </a:r>
            <a:r>
              <a:rPr lang="tr-TR" spc="-16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Grafik 26"/>
          <p:cNvGraphicFramePr/>
          <p:nvPr>
            <p:extLst>
              <p:ext uri="{D42A27DB-BD31-4B8C-83A1-F6EECF244321}">
                <p14:modId xmlns:p14="http://schemas.microsoft.com/office/powerpoint/2010/main" val="1044598047"/>
              </p:ext>
            </p:extLst>
          </p:nvPr>
        </p:nvGraphicFramePr>
        <p:xfrm>
          <a:off x="1275406" y="2361461"/>
          <a:ext cx="9102590" cy="361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object 2"/>
          <p:cNvSpPr txBox="1"/>
          <p:nvPr/>
        </p:nvSpPr>
        <p:spPr>
          <a:xfrm>
            <a:off x="-135766" y="296031"/>
            <a:ext cx="11532092" cy="8733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29"/>
              </a:spcBef>
            </a:pPr>
            <a:r>
              <a:rPr b="1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ORTAOKULLARDA</a:t>
            </a:r>
            <a:r>
              <a:rPr b="1" spc="-3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ÖĞRENİM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GÖREN</a:t>
            </a:r>
            <a:r>
              <a:rPr b="1" spc="-2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ÖĞRENCİLERİN</a:t>
            </a:r>
            <a:r>
              <a:rPr b="1" spc="-2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AKRAN</a:t>
            </a:r>
            <a:r>
              <a:rPr b="1" spc="-2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ZORBALIĞI</a:t>
            </a:r>
            <a:r>
              <a:rPr b="1" spc="-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İLE</a:t>
            </a:r>
            <a:r>
              <a:rPr b="1" spc="-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İLGİLİ</a:t>
            </a:r>
            <a:endParaRPr b="1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DÜ</a:t>
            </a:r>
            <a:r>
              <a:rPr lang="tr-TR"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Ş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ÜNCELERİNİN</a:t>
            </a:r>
            <a:r>
              <a:rPr b="1" spc="-4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ÇEŞİTLİ</a:t>
            </a:r>
            <a:r>
              <a:rPr b="1" spc="-3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DEĞİŞKENL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R</a:t>
            </a:r>
            <a:r>
              <a:rPr b="1" spc="-3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A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Ç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ISINDAN</a:t>
            </a:r>
            <a:r>
              <a:rPr b="1" spc="-3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İNCELENMESİ</a:t>
            </a:r>
            <a:r>
              <a:rPr lang="tr-TR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KONULU BİLİMSEL ARAŞTIRMA SONUÇLARI</a:t>
            </a:r>
            <a:r>
              <a:rPr b="1" spc="-4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b="1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(</a:t>
            </a:r>
            <a:r>
              <a:rPr lang="tr-TR" b="1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TRABZON/ORTAHİSAR</a:t>
            </a:r>
            <a:r>
              <a:rPr b="1" spc="-10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)</a:t>
            </a:r>
            <a:endParaRPr b="1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3504078" y="6383045"/>
            <a:ext cx="425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ÖRNEKLEM GRUBU:</a:t>
            </a:r>
            <a:r>
              <a:rPr lang="tr-TR" dirty="0" smtClean="0"/>
              <a:t>762 ÖĞRENCİ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8571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1579</Words>
  <Application>Microsoft Office PowerPoint</Application>
  <PresentationFormat>Geniş ekran</PresentationFormat>
  <Paragraphs>152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Lucida Sans Unicode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classic</dc:creator>
  <cp:lastModifiedBy>ronaldinho424</cp:lastModifiedBy>
  <cp:revision>17</cp:revision>
  <dcterms:created xsi:type="dcterms:W3CDTF">2025-09-17T08:14:58Z</dcterms:created>
  <dcterms:modified xsi:type="dcterms:W3CDTF">2025-09-19T07:35:11Z</dcterms:modified>
</cp:coreProperties>
</file>